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 Condensed"/>
      <p:regular r:id="rId11"/>
      <p:bold r:id="rId12"/>
      <p:italic r:id="rId13"/>
      <p:boldItalic r:id="rId14"/>
    </p:embeddedFont>
    <p:embeddedFont>
      <p:font typeface="Chelsea Market"/>
      <p:regular r:id="rId15"/>
    </p:embeddedFont>
    <p:embeddedFont>
      <p:font typeface="Nanum Gothic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obotoCondensed-regular.fntdata"/><Relationship Id="rId10" Type="http://schemas.openxmlformats.org/officeDocument/2006/relationships/slide" Target="slides/slide6.xml"/><Relationship Id="rId13" Type="http://schemas.openxmlformats.org/officeDocument/2006/relationships/font" Target="fonts/RobotoCondensed-italic.fntdata"/><Relationship Id="rId12" Type="http://schemas.openxmlformats.org/officeDocument/2006/relationships/font" Target="fonts/RobotoCondensed-bold.fntdata"/><Relationship Id="rId15" Type="http://schemas.openxmlformats.org/officeDocument/2006/relationships/font" Target="fonts/ChelseaMarket-regular.fntdata"/><Relationship Id="rId14" Type="http://schemas.openxmlformats.org/officeDocument/2006/relationships/font" Target="fonts/RobotoCondensed-boldItalic.fntdata"/><Relationship Id="rId17" Type="http://schemas.openxmlformats.org/officeDocument/2006/relationships/font" Target="fonts/NanumGothic-bold.fntdata"/><Relationship Id="rId16" Type="http://schemas.openxmlformats.org/officeDocument/2006/relationships/font" Target="fonts/Nanum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c88cf4491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c88cf4491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c9c503814c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c9c503814c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c88cf44919_0_4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c88cf44919_0_4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13ba60c84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6" name="Google Shape;4386;g13ba60c84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730525" y="1018325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INTRODUCTION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082" name="Google Shape;4082;p29"/>
          <p:cNvSpPr/>
          <p:nvPr/>
        </p:nvSpPr>
        <p:spPr>
          <a:xfrm>
            <a:off x="806700" y="2847375"/>
            <a:ext cx="3426696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9"/>
          <p:cNvPicPr preferRelativeResize="0"/>
          <p:nvPr/>
        </p:nvPicPr>
        <p:blipFill rotWithShape="1">
          <a:blip r:embed="rId4">
            <a:alphaModFix/>
          </a:blip>
          <a:srcRect b="27113" l="9382" r="9382" t="27117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30"/>
          <p:cNvSpPr/>
          <p:nvPr/>
        </p:nvSpPr>
        <p:spPr>
          <a:xfrm>
            <a:off x="796200" y="97067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CubeSat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3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 Small Satellite.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Specifications.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Brief History.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Launching CubeSats.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grpSp>
        <p:nvGrpSpPr>
          <p:cNvPr id="4096" name="Google Shape;4096;p30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097" name="Google Shape;4097;p3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9" name="Google Shape;40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400" y="1524000"/>
            <a:ext cx="2902600" cy="2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31"/>
          <p:cNvSpPr/>
          <p:nvPr/>
        </p:nvSpPr>
        <p:spPr>
          <a:xfrm>
            <a:off x="2433775" y="2922875"/>
            <a:ext cx="42764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31"/>
          <p:cNvSpPr txBox="1"/>
          <p:nvPr>
            <p:ph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1,600</a:t>
            </a:r>
            <a:endParaRPr/>
          </a:p>
        </p:txBody>
      </p:sp>
      <p:grpSp>
        <p:nvGrpSpPr>
          <p:cNvPr id="4106" name="Google Shape;4106;p31"/>
          <p:cNvGrpSpPr/>
          <p:nvPr/>
        </p:nvGrpSpPr>
        <p:grpSpPr>
          <a:xfrm>
            <a:off x="6553895" y="1394605"/>
            <a:ext cx="324198" cy="310726"/>
            <a:chOff x="4181475" y="2388800"/>
            <a:chExt cx="176800" cy="169463"/>
          </a:xfrm>
        </p:grpSpPr>
        <p:sp>
          <p:nvSpPr>
            <p:cNvPr id="4107" name="Google Shape;4107;p31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9" name="Google Shape;4109;p31"/>
          <p:cNvSpPr txBox="1"/>
          <p:nvPr>
            <p:ph idx="1" type="subTitle"/>
          </p:nvPr>
        </p:nvSpPr>
        <p:spPr>
          <a:xfrm>
            <a:off x="1303050" y="3025647"/>
            <a:ext cx="65379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August 2021, the number of launched CubeSats exceeded 1,600</a:t>
            </a:r>
            <a:endParaRPr/>
          </a:p>
        </p:txBody>
      </p:sp>
      <p:pic>
        <p:nvPicPr>
          <p:cNvPr id="4110" name="Google Shape;4110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7590400" y="308350"/>
            <a:ext cx="1000651" cy="11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650908" y="3386850"/>
            <a:ext cx="1094323" cy="1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/>
          <p:nvPr>
            <p:ph idx="1" type="subTitle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Universities, Schools and Research Centers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(Low-Earth Orbit)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7" name="Google Shape;4117;p32"/>
          <p:cNvSpPr txBox="1"/>
          <p:nvPr>
            <p:ph idx="3" type="subTitle"/>
          </p:nvPr>
        </p:nvSpPr>
        <p:spPr>
          <a:xfrm flipH="1">
            <a:off x="5582800" y="1649625"/>
            <a:ext cx="26136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Higher-Risk Missions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(Small-Size, Low-Cost)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8" name="Google Shape;4118;p32"/>
          <p:cNvSpPr txBox="1"/>
          <p:nvPr>
            <p:ph idx="5" type="subTitle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SPACE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(Interplanetary missions, and Space 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Exploration)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32"/>
          <p:cNvSpPr txBox="1"/>
          <p:nvPr>
            <p:ph idx="7" type="subTitle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Education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(Hands-On Experience in Aerospace Engineering)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flipH="1" rot="10800000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flipH="1" rot="10800000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flipH="1" rot="10800000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32"/>
          <p:cNvSpPr/>
          <p:nvPr/>
        </p:nvSpPr>
        <p:spPr>
          <a:xfrm flipH="1" rot="-9237154">
            <a:off x="7533981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32"/>
          <p:cNvSpPr/>
          <p:nvPr/>
        </p:nvSpPr>
        <p:spPr>
          <a:xfrm flipH="1" rot="-9237154">
            <a:off x="7529251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flipH="1" rot="-9237154">
            <a:off x="7635179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flipH="1" rot="-9237154">
            <a:off x="7303247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32"/>
          <p:cNvSpPr/>
          <p:nvPr/>
        </p:nvSpPr>
        <p:spPr>
          <a:xfrm flipH="1" rot="-9237154">
            <a:off x="6843691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32"/>
          <p:cNvSpPr/>
          <p:nvPr/>
        </p:nvSpPr>
        <p:spPr>
          <a:xfrm flipH="1" rot="-9237154">
            <a:off x="665231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32"/>
          <p:cNvSpPr/>
          <p:nvPr/>
        </p:nvSpPr>
        <p:spPr>
          <a:xfrm flipH="1" rot="-9237154">
            <a:off x="6181049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32"/>
          <p:cNvSpPr/>
          <p:nvPr/>
        </p:nvSpPr>
        <p:spPr>
          <a:xfrm flipH="1" rot="-9237154">
            <a:off x="710274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32"/>
          <p:cNvSpPr/>
          <p:nvPr/>
        </p:nvSpPr>
        <p:spPr>
          <a:xfrm flipH="1" rot="-9237154">
            <a:off x="7974987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32"/>
          <p:cNvSpPr/>
          <p:nvPr/>
        </p:nvSpPr>
        <p:spPr>
          <a:xfrm flipH="1" rot="10800000">
            <a:off x="631688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flipH="1" rot="9237154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flipH="1" rot="9237154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flipH="1" rot="9237154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flipH="1" rot="9237154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flipH="1" rot="9237154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flipH="1" rot="9237154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flipH="1" rot="9237154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flipH="1" rot="9237154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flipH="1" rot="9237154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flipH="1" rot="9237154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flipH="1" rot="9237154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flipH="1" rot="10800000">
            <a:off x="2231663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8" name="Google Shape;436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</a:t>
            </a:r>
            <a:r>
              <a:rPr lang="en">
                <a:solidFill>
                  <a:schemeClr val="dk1"/>
                </a:solidFill>
              </a:rPr>
              <a:t>USES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b="12962" l="12962" r="12969" t="12969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33"/>
          <p:cNvSpPr txBox="1"/>
          <p:nvPr>
            <p:ph type="title"/>
          </p:nvPr>
        </p:nvSpPr>
        <p:spPr>
          <a:xfrm>
            <a:off x="1633500" y="2084725"/>
            <a:ext cx="58770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SYSTEM </a:t>
            </a:r>
            <a:r>
              <a:rPr lang="en" sz="4500">
                <a:solidFill>
                  <a:schemeClr val="dk1"/>
                </a:solidFill>
              </a:rPr>
              <a:t>OVERVIEW</a:t>
            </a:r>
            <a:endParaRPr sz="4500">
              <a:solidFill>
                <a:schemeClr val="accent5"/>
              </a:solidFill>
            </a:endParaRPr>
          </a:p>
        </p:txBody>
      </p:sp>
      <p:sp>
        <p:nvSpPr>
          <p:cNvPr id="4383" name="Google Shape;4383;p33"/>
          <p:cNvSpPr/>
          <p:nvPr/>
        </p:nvSpPr>
        <p:spPr>
          <a:xfrm>
            <a:off x="3327575" y="3197000"/>
            <a:ext cx="2488850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8" name="Google Shape;4388;p34"/>
          <p:cNvGrpSpPr/>
          <p:nvPr/>
        </p:nvGrpSpPr>
        <p:grpSpPr>
          <a:xfrm>
            <a:off x="609600" y="1349563"/>
            <a:ext cx="176800" cy="169463"/>
            <a:chOff x="676275" y="560000"/>
            <a:chExt cx="176800" cy="169463"/>
          </a:xfrm>
        </p:grpSpPr>
        <p:sp>
          <p:nvSpPr>
            <p:cNvPr id="4389" name="Google Shape;4389;p34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1" name="Google Shape;4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475"/>
            <a:ext cx="9144001" cy="4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